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handoutMasterIdLst>
    <p:handoutMasterId r:id="rId45"/>
  </p:handoutMasterIdLst>
  <p:sldIdLst>
    <p:sldId id="264" r:id="rId2"/>
    <p:sldId id="278" r:id="rId3"/>
    <p:sldId id="529" r:id="rId4"/>
    <p:sldId id="559" r:id="rId5"/>
    <p:sldId id="562" r:id="rId6"/>
    <p:sldId id="606" r:id="rId7"/>
    <p:sldId id="607" r:id="rId8"/>
    <p:sldId id="608" r:id="rId9"/>
    <p:sldId id="519" r:id="rId10"/>
    <p:sldId id="515" r:id="rId11"/>
    <p:sldId id="600" r:id="rId12"/>
    <p:sldId id="527" r:id="rId13"/>
    <p:sldId id="609" r:id="rId14"/>
    <p:sldId id="565" r:id="rId15"/>
    <p:sldId id="552" r:id="rId16"/>
    <p:sldId id="601" r:id="rId17"/>
    <p:sldId id="581" r:id="rId18"/>
    <p:sldId id="584" r:id="rId19"/>
    <p:sldId id="556" r:id="rId20"/>
    <p:sldId id="557" r:id="rId21"/>
    <p:sldId id="566" r:id="rId22"/>
    <p:sldId id="570" r:id="rId23"/>
    <p:sldId id="567" r:id="rId24"/>
    <p:sldId id="602" r:id="rId25"/>
    <p:sldId id="569" r:id="rId26"/>
    <p:sldId id="603" r:id="rId27"/>
    <p:sldId id="571" r:id="rId28"/>
    <p:sldId id="572" r:id="rId29"/>
    <p:sldId id="576" r:id="rId30"/>
    <p:sldId id="577" r:id="rId31"/>
    <p:sldId id="578" r:id="rId32"/>
    <p:sldId id="604" r:id="rId33"/>
    <p:sldId id="573" r:id="rId34"/>
    <p:sldId id="574" r:id="rId35"/>
    <p:sldId id="575" r:id="rId36"/>
    <p:sldId id="579" r:id="rId37"/>
    <p:sldId id="554" r:id="rId38"/>
    <p:sldId id="605" r:id="rId39"/>
    <p:sldId id="547" r:id="rId40"/>
    <p:sldId id="305" r:id="rId41"/>
    <p:sldId id="582" r:id="rId42"/>
    <p:sldId id="610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7BFBD71-6DB5-A34F-9624-838526FBFFC2}">
          <p14:sldIdLst>
            <p14:sldId id="264"/>
            <p14:sldId id="278"/>
            <p14:sldId id="529"/>
          </p14:sldIdLst>
        </p14:section>
        <p14:section name="Gradient Descent複習" id="{18D8231E-98A4-2341-94A5-8348F255E016}">
          <p14:sldIdLst>
            <p14:sldId id="559"/>
            <p14:sldId id="562"/>
            <p14:sldId id="606"/>
            <p14:sldId id="607"/>
            <p14:sldId id="608"/>
            <p14:sldId id="519"/>
            <p14:sldId id="515"/>
            <p14:sldId id="600"/>
            <p14:sldId id="527"/>
            <p14:sldId id="609"/>
            <p14:sldId id="565"/>
          </p14:sldIdLst>
        </p14:section>
        <p14:section name="(橋接) GD與BP的關係" id="{4AC900F6-D23A-424B-9F1C-0917D4A18EA8}">
          <p14:sldIdLst>
            <p14:sldId id="552"/>
            <p14:sldId id="601"/>
            <p14:sldId id="581"/>
          </p14:sldIdLst>
        </p14:section>
        <p14:section name="Backpropagation" id="{C33A1784-AF7C-5647-BE7E-809D9C29159F}">
          <p14:sldIdLst>
            <p14:sldId id="584"/>
            <p14:sldId id="556"/>
            <p14:sldId id="557"/>
            <p14:sldId id="566"/>
            <p14:sldId id="570"/>
            <p14:sldId id="567"/>
            <p14:sldId id="602"/>
            <p14:sldId id="569"/>
            <p14:sldId id="603"/>
            <p14:sldId id="571"/>
            <p14:sldId id="572"/>
            <p14:sldId id="576"/>
            <p14:sldId id="577"/>
            <p14:sldId id="578"/>
            <p14:sldId id="604"/>
            <p14:sldId id="573"/>
            <p14:sldId id="574"/>
            <p14:sldId id="575"/>
            <p14:sldId id="579"/>
            <p14:sldId id="554"/>
            <p14:sldId id="605"/>
            <p14:sldId id="547"/>
            <p14:sldId id="305"/>
            <p14:sldId id="582"/>
            <p14:sldId id="6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20"/>
    <p:restoredTop sz="96067"/>
  </p:normalViewPr>
  <p:slideViewPr>
    <p:cSldViewPr snapToGrid="0">
      <p:cViewPr varScale="1">
        <p:scale>
          <a:sx n="142" d="100"/>
          <a:sy n="142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9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4E05971-397B-5355-8CF5-87E765FF62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234CC3-CD93-B40C-18CC-3B97F7CE95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DB39F-62FC-F943-921B-DDFBFEDB6169}" type="datetimeFigureOut">
              <a:rPr kumimoji="1" lang="zh-TW" altLang="en-US" smtClean="0"/>
              <a:t>2025/9/17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F219FB-2540-4A09-EA7D-8D954F6E15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84642B-3060-35C9-9A5E-EA8DA51AB4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763B-8F35-B848-9A04-D5504D001F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5390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5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63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9375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89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25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982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427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86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909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09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884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96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464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348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bbuHZY1x65qHqEKE1GpFeC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9.png"/><Relationship Id="rId7" Type="http://schemas.openxmlformats.org/officeDocument/2006/relationships/image" Target="../media/image14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5" Type="http://schemas.openxmlformats.org/officeDocument/2006/relationships/image" Target="../media/image1211.png"/><Relationship Id="rId4" Type="http://schemas.openxmlformats.org/officeDocument/2006/relationships/image" Target="../media/image1112.png"/><Relationship Id="rId9" Type="http://schemas.openxmlformats.org/officeDocument/2006/relationships/image" Target="../media/image16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610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10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1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5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503.png"/><Relationship Id="rId5" Type="http://schemas.openxmlformats.org/officeDocument/2006/relationships/image" Target="../media/image360.png"/><Relationship Id="rId15" Type="http://schemas.openxmlformats.org/officeDocument/2006/relationships/image" Target="../media/image52.png"/><Relationship Id="rId10" Type="http://schemas.openxmlformats.org/officeDocument/2006/relationships/image" Target="../media/image420.png"/><Relationship Id="rId4" Type="http://schemas.openxmlformats.org/officeDocument/2006/relationships/image" Target="../media/image350.png"/><Relationship Id="rId9" Type="http://schemas.openxmlformats.org/officeDocument/2006/relationships/image" Target="../media/image492.pn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6.png"/><Relationship Id="rId18" Type="http://schemas.openxmlformats.org/officeDocument/2006/relationships/image" Target="../media/image73.png"/><Relationship Id="rId3" Type="http://schemas.openxmlformats.org/officeDocument/2006/relationships/image" Target="../media/image500.png"/><Relationship Id="rId21" Type="http://schemas.openxmlformats.org/officeDocument/2006/relationships/image" Target="../media/image76.png"/><Relationship Id="rId7" Type="http://schemas.openxmlformats.org/officeDocument/2006/relationships/image" Target="../media/image530.png"/><Relationship Id="rId12" Type="http://schemas.openxmlformats.org/officeDocument/2006/relationships/image" Target="../media/image230.png"/><Relationship Id="rId17" Type="http://schemas.openxmlformats.org/officeDocument/2006/relationships/image" Target="../media/image60.png"/><Relationship Id="rId25" Type="http://schemas.openxmlformats.org/officeDocument/2006/relationships/image" Target="../media/image800.png"/><Relationship Id="rId2" Type="http://schemas.openxmlformats.org/officeDocument/2006/relationships/image" Target="../media/image501.png"/><Relationship Id="rId16" Type="http://schemas.openxmlformats.org/officeDocument/2006/relationships/image" Target="../media/image5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24" Type="http://schemas.openxmlformats.org/officeDocument/2006/relationships/image" Target="../media/image79.png"/><Relationship Id="rId5" Type="http://schemas.openxmlformats.org/officeDocument/2006/relationships/image" Target="../media/image150.png"/><Relationship Id="rId15" Type="http://schemas.openxmlformats.org/officeDocument/2006/relationships/image" Target="../media/image261.png"/><Relationship Id="rId23" Type="http://schemas.openxmlformats.org/officeDocument/2006/relationships/image" Target="../media/image78.png"/><Relationship Id="rId10" Type="http://schemas.openxmlformats.org/officeDocument/2006/relationships/image" Target="../media/image57.png"/><Relationship Id="rId19" Type="http://schemas.openxmlformats.org/officeDocument/2006/relationships/image" Target="../media/image74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Relationship Id="rId14" Type="http://schemas.openxmlformats.org/officeDocument/2006/relationships/image" Target="../media/image251.png"/><Relationship Id="rId22" Type="http://schemas.openxmlformats.org/officeDocument/2006/relationships/image" Target="../media/image7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62.png"/><Relationship Id="rId3" Type="http://schemas.openxmlformats.org/officeDocument/2006/relationships/image" Target="../media/image760.png"/><Relationship Id="rId21" Type="http://schemas.openxmlformats.org/officeDocument/2006/relationships/image" Target="../media/image501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770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501.png"/><Relationship Id="rId3" Type="http://schemas.openxmlformats.org/officeDocument/2006/relationships/image" Target="../media/image510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83.png"/><Relationship Id="rId5" Type="http://schemas.openxmlformats.org/officeDocument/2006/relationships/image" Target="../media/image520.png"/><Relationship Id="rId15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89.png"/><Relationship Id="rId26" Type="http://schemas.openxmlformats.org/officeDocument/2006/relationships/image" Target="../media/image68.png"/><Relationship Id="rId21" Type="http://schemas.openxmlformats.org/officeDocument/2006/relationships/image" Target="../media/image78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8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7.png"/><Relationship Id="rId20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230.png"/><Relationship Id="rId24" Type="http://schemas.openxmlformats.org/officeDocument/2006/relationships/image" Target="../media/image66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23" Type="http://schemas.openxmlformats.org/officeDocument/2006/relationships/image" Target="../media/image91.png"/><Relationship Id="rId10" Type="http://schemas.openxmlformats.org/officeDocument/2006/relationships/image" Target="../media/image55.png"/><Relationship Id="rId19" Type="http://schemas.openxmlformats.org/officeDocument/2006/relationships/image" Target="../media/image60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Relationship Id="rId22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62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7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83.png"/><Relationship Id="rId18" Type="http://schemas.openxmlformats.org/officeDocument/2006/relationships/image" Target="../media/image33.png"/><Relationship Id="rId26" Type="http://schemas.openxmlformats.org/officeDocument/2006/relationships/image" Target="../media/image121.png"/><Relationship Id="rId3" Type="http://schemas.openxmlformats.org/officeDocument/2006/relationships/image" Target="../media/image112.png"/><Relationship Id="rId21" Type="http://schemas.openxmlformats.org/officeDocument/2006/relationships/image" Target="../media/image550.png"/><Relationship Id="rId7" Type="http://schemas.openxmlformats.org/officeDocument/2006/relationships/image" Target="../media/image520.png"/><Relationship Id="rId12" Type="http://schemas.openxmlformats.org/officeDocument/2006/relationships/image" Target="../media/image55.png"/><Relationship Id="rId17" Type="http://schemas.openxmlformats.org/officeDocument/2006/relationships/image" Target="../media/image72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5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251.png"/><Relationship Id="rId23" Type="http://schemas.openxmlformats.org/officeDocument/2006/relationships/image" Target="../media/image771.png"/><Relationship Id="rId10" Type="http://schemas.openxmlformats.org/officeDocument/2006/relationships/image" Target="../media/image56.png"/><Relationship Id="rId19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54.png"/><Relationship Id="rId14" Type="http://schemas.openxmlformats.org/officeDocument/2006/relationships/image" Target="../media/image26.png"/><Relationship Id="rId22" Type="http://schemas.openxmlformats.org/officeDocument/2006/relationships/image" Target="../media/image35.png"/><Relationship Id="rId27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3" Type="http://schemas.openxmlformats.org/officeDocument/2006/relationships/image" Target="../media/image112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83.png"/><Relationship Id="rId2" Type="http://schemas.openxmlformats.org/officeDocument/2006/relationships/image" Target="../media/image9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4" Type="http://schemas.openxmlformats.org/officeDocument/2006/relationships/image" Target="../media/image101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18" Type="http://schemas.openxmlformats.org/officeDocument/2006/relationships/image" Target="../media/image125.png"/><Relationship Id="rId3" Type="http://schemas.openxmlformats.org/officeDocument/2006/relationships/image" Target="../media/image112.png"/><Relationship Id="rId21" Type="http://schemas.openxmlformats.org/officeDocument/2006/relationships/image" Target="../media/image83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113.png"/><Relationship Id="rId2" Type="http://schemas.openxmlformats.org/officeDocument/2006/relationships/image" Target="../media/image115.png"/><Relationship Id="rId16" Type="http://schemas.openxmlformats.org/officeDocument/2006/relationships/image" Target="../media/image10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19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Relationship Id="rId22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34.png"/><Relationship Id="rId1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5" Type="http://schemas.openxmlformats.org/officeDocument/2006/relationships/image" Target="../media/image116.png"/><Relationship Id="rId10" Type="http://schemas.openxmlformats.org/officeDocument/2006/relationships/image" Target="../media/image83.png"/><Relationship Id="rId4" Type="http://schemas.openxmlformats.org/officeDocument/2006/relationships/image" Target="../media/image128.png"/><Relationship Id="rId9" Type="http://schemas.openxmlformats.org/officeDocument/2006/relationships/image" Target="../media/image55.png"/><Relationship Id="rId1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56.png"/><Relationship Id="rId18" Type="http://schemas.openxmlformats.org/officeDocument/2006/relationships/image" Target="../media/image163.png"/><Relationship Id="rId26" Type="http://schemas.openxmlformats.org/officeDocument/2006/relationships/image" Target="../media/image172.png"/><Relationship Id="rId3" Type="http://schemas.openxmlformats.org/officeDocument/2006/relationships/image" Target="../media/image124.png"/><Relationship Id="rId21" Type="http://schemas.openxmlformats.org/officeDocument/2006/relationships/image" Target="../media/image166.png"/><Relationship Id="rId7" Type="http://schemas.openxmlformats.org/officeDocument/2006/relationships/image" Target="../media/image136.png"/><Relationship Id="rId12" Type="http://schemas.openxmlformats.org/officeDocument/2006/relationships/image" Target="../media/image155.png"/><Relationship Id="rId17" Type="http://schemas.openxmlformats.org/officeDocument/2006/relationships/image" Target="../media/image162.png"/><Relationship Id="rId25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9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54.png"/><Relationship Id="rId24" Type="http://schemas.openxmlformats.org/officeDocument/2006/relationships/image" Target="../media/image169.png"/><Relationship Id="rId5" Type="http://schemas.openxmlformats.org/officeDocument/2006/relationships/image" Target="../media/image132.png"/><Relationship Id="rId15" Type="http://schemas.openxmlformats.org/officeDocument/2006/relationships/image" Target="../media/image158.png"/><Relationship Id="rId23" Type="http://schemas.openxmlformats.org/officeDocument/2006/relationships/image" Target="../media/image168.png"/><Relationship Id="rId10" Type="http://schemas.openxmlformats.org/officeDocument/2006/relationships/image" Target="../media/image153.png"/><Relationship Id="rId19" Type="http://schemas.openxmlformats.org/officeDocument/2006/relationships/image" Target="../media/image164.png"/><Relationship Id="rId4" Type="http://schemas.openxmlformats.org/officeDocument/2006/relationships/image" Target="../media/image126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7.png"/><Relationship Id="rId27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2.png"/><Relationship Id="rId12" Type="http://schemas.openxmlformats.org/officeDocument/2006/relationships/image" Target="../media/image441.png"/><Relationship Id="rId17" Type="http://schemas.openxmlformats.org/officeDocument/2006/relationships/image" Target="../media/image49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0.png"/><Relationship Id="rId15" Type="http://schemas.openxmlformats.org/officeDocument/2006/relationships/image" Target="../media/image471.png"/><Relationship Id="rId10" Type="http://schemas.openxmlformats.org/officeDocument/2006/relationships/image" Target="../media/image421.png"/><Relationship Id="rId19" Type="http://schemas.openxmlformats.org/officeDocument/2006/relationships/image" Target="../media/image801.png"/><Relationship Id="rId9" Type="http://schemas.openxmlformats.org/officeDocument/2006/relationships/image" Target="../media/image1710.png"/><Relationship Id="rId14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E942FFA-D035-AD63-5882-3E5504D7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2" y="4533398"/>
            <a:ext cx="1953422" cy="19534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Backpropagation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97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170276" y="6296804"/>
            <a:ext cx="177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47145" y="6296804"/>
            <a:ext cx="18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DL0917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27B3D5-8139-39DF-3FD4-2A0CFD1C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97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梯度下降簡易範例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4424869" y="4357354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2" y="1437400"/>
            <a:ext cx="1048454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/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梯度下降公式：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blipFill>
                <a:blip r:embed="rId4"/>
                <a:stretch>
                  <a:fillRect l="-784" t="-7143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/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/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/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/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/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F61E78-9A7A-9AC4-F1F0-7C81BC3CFDEC}"/>
              </a:ext>
            </a:extLst>
          </p:cNvPr>
          <p:cNvSpPr txBox="1"/>
          <p:nvPr/>
        </p:nvSpPr>
        <p:spPr>
          <a:xfrm>
            <a:off x="3997214" y="1437400"/>
            <a:ext cx="7407195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同樣代表模型參數，為了方便理解，暫時不考慮輸入資料點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BA9992-4F2A-20CD-B05B-A92E0C2E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梯度特性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B4F223-E177-1EAE-D16C-390E112A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7E8AA9-2650-8A4F-169E-F15DE3BDABF8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37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在單維度中：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即導數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表示函數在該點的變化率（切線斜率）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因為只有一個變數，變化方向只有正向或負向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梯度下降核心概念：我們以梯度的反向來更新模型，</a:t>
                </a:r>
                <a:r>
                  <a:rPr lang="zh-TW" altLang="en-US" sz="2000" dirty="0"/>
                  <a:t>以找到最小值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在多維度中：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梯度是一個向量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梯度的大小，也就是梯度的範數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，表示函數在該點的變化率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梯度下降核心概念：我們以梯度的反向來更新模型，</a:t>
                </a:r>
                <a:r>
                  <a:rPr lang="zh-TW" altLang="en-US" sz="2000" dirty="0"/>
                  <a:t>以找到最小值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7E8AA9-2650-8A4F-169E-F15DE3BD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3729098"/>
              </a:xfrm>
              <a:prstGeom prst="rect">
                <a:avLst/>
              </a:prstGeom>
              <a:blipFill>
                <a:blip r:embed="rId2"/>
                <a:stretch>
                  <a:fillRect l="-465" b="-2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2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8150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What is Backpropagation? (BP)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1041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Backpropagation is the application of the </a:t>
            </a:r>
            <a:r>
              <a:rPr kumimoji="1" lang="en" altLang="zh-TW" sz="2800" b="1" dirty="0"/>
              <a:t>chain rule </a:t>
            </a:r>
            <a:r>
              <a:rPr kumimoji="1" lang="en" altLang="zh-TW" sz="2800" dirty="0"/>
              <a:t>from calculus </a:t>
            </a:r>
            <a:r>
              <a:rPr kumimoji="1" lang="en" altLang="zh-TW" sz="2800" dirty="0">
                <a:solidFill>
                  <a:srgbClr val="FF0000"/>
                </a:solidFill>
              </a:rPr>
              <a:t>for computing the gradient</a:t>
            </a:r>
            <a:r>
              <a:rPr kumimoji="1" lang="en" altLang="zh-TW" sz="2800" dirty="0"/>
              <a:t>.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35FAA5-8201-9D53-8E42-7E95E8BF4FE2}"/>
              </a:ext>
            </a:extLst>
          </p:cNvPr>
          <p:cNvSpPr txBox="1"/>
          <p:nvPr/>
        </p:nvSpPr>
        <p:spPr>
          <a:xfrm>
            <a:off x="5038531" y="5892340"/>
            <a:ext cx="65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D002B-3B83-7907-792F-85CCF86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12" y="3248364"/>
            <a:ext cx="3234075" cy="3167196"/>
          </a:xfrm>
          <a:prstGeom prst="rect">
            <a:avLst/>
          </a:prstGeom>
        </p:spPr>
      </p:pic>
      <p:pic>
        <p:nvPicPr>
          <p:cNvPr id="1026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B2D82DC1-10BE-9D1C-EAFE-AE613A30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99" y="3166343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9A668E-82D8-A73A-5B53-0843E9672E53}"/>
              </a:ext>
            </a:extLst>
          </p:cNvPr>
          <p:cNvSpPr txBox="1"/>
          <p:nvPr/>
        </p:nvSpPr>
        <p:spPr>
          <a:xfrm>
            <a:off x="7236581" y="5300356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259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Backpropagation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/>
              <a:t>NumPy </a:t>
            </a:r>
            <a:r>
              <a:rPr kumimoji="1" lang="en-US" altLang="zh-TW" sz="2400" dirty="0"/>
              <a:t>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作業說明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[15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 - 2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1860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37877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blipFill>
                <a:blip r:embed="rId4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blipFill>
                <a:blip r:embed="rId6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</a:t>
                </a:r>
                <a:endParaRPr kumimoji="1" lang="en-US" altLang="zh-TW" sz="2400" dirty="0">
                  <a:solidFill>
                    <a:schemeClr val="tx1"/>
                  </a:solidFill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由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共同影響</a:t>
                </a:r>
                <a:endParaRPr lang="zh-TW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blipFill>
                <a:blip r:embed="rId7"/>
                <a:stretch>
                  <a:fillRect l="-696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>
            <a:extLst>
              <a:ext uri="{FF2B5EF4-FFF2-40B4-BE49-F238E27FC236}">
                <a16:creationId xmlns:a16="http://schemas.microsoft.com/office/drawing/2014/main" id="{01E5E915-1BA4-4D7B-96E5-4D2B8571B92C}"/>
              </a:ext>
            </a:extLst>
          </p:cNvPr>
          <p:cNvSpPr/>
          <p:nvPr/>
        </p:nvSpPr>
        <p:spPr>
          <a:xfrm>
            <a:off x="5571309" y="26785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E04C673-8D0D-5530-4525-B85F481BEB24}"/>
              </a:ext>
            </a:extLst>
          </p:cNvPr>
          <p:cNvCxnSpPr>
            <a:cxnSpLocks/>
          </p:cNvCxnSpPr>
          <p:nvPr/>
        </p:nvCxnSpPr>
        <p:spPr>
          <a:xfrm>
            <a:off x="437877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D44577-B8B6-0DCB-3EA6-DE1EA34D3A6D}"/>
              </a:ext>
            </a:extLst>
          </p:cNvPr>
          <p:cNvCxnSpPr>
            <a:cxnSpLocks/>
          </p:cNvCxnSpPr>
          <p:nvPr/>
        </p:nvCxnSpPr>
        <p:spPr>
          <a:xfrm flipV="1">
            <a:off x="614280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/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blipFill>
                <a:blip r:embed="rId8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AB8C47-5524-0038-D649-69B2C77D7CBB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8E163F-4CEA-2F10-162B-EEC3EF066DEA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F08F7B-E78B-1A71-34AC-B061A622766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A140E3B-07B3-7193-78EF-B134346A08C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B8A5897E-7E2D-B5A0-4454-C3B7AC1E73C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1085F7E-B871-F1B5-8A14-9697FC1B3FAF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03A1E2F-5278-0804-7C0E-99A7FA83719B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848CD7D4-CE51-C966-ADC2-154771EB4468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D9B415E-57FE-DE97-5467-7B23145BEBEB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60652A3-B613-A040-4159-6D567F77A71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5F319D3-B77E-A419-12AE-4849199A72C2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89CAE9D8-873E-418F-1CB8-226887EBDA78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42D8DC-55C3-FBE5-768E-460AEBA35D1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995E5D4-2D0F-5962-7D50-B9D05353CE13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31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/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D527FD5-26FE-CC91-AE50-5D9B3D99AEB3}"/>
              </a:ext>
            </a:extLst>
          </p:cNvPr>
          <p:cNvSpPr txBox="1"/>
          <p:nvPr/>
        </p:nvSpPr>
        <p:spPr>
          <a:xfrm>
            <a:off x="6652155" y="4427358"/>
            <a:ext cx="4202984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現在只探討單一樣本，所以沒有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1/n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跟總和的部分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為了簡潔，這邊先乘上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1/2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/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字方塊 82">
            <a:extLst>
              <a:ext uri="{FF2B5EF4-FFF2-40B4-BE49-F238E27FC236}">
                <a16:creationId xmlns:a16="http://schemas.microsoft.com/office/drawing/2014/main" id="{1EF123A6-8AF2-6AEB-F220-49DDBCF7A377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EA01D2E-0EE3-FAA1-BBD9-7B2B28880C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083AFBC-5418-87A8-0140-9588129D70A7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1007E328-F716-037C-B17D-D2159A922A29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EB1C9A7-39D1-3F81-492C-220422A6F118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C71027F5-5CF7-FEEC-CDB2-DF8B6157221B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86ADF1A7-1330-FE88-8FAC-274A00769FB5}"/>
              </a:ext>
            </a:extLst>
          </p:cNvPr>
          <p:cNvCxnSpPr>
            <a:cxnSpLocks/>
            <a:stCxn id="87" idx="6"/>
            <a:endCxn id="9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>
            <a:extLst>
              <a:ext uri="{FF2B5EF4-FFF2-40B4-BE49-F238E27FC236}">
                <a16:creationId xmlns:a16="http://schemas.microsoft.com/office/drawing/2014/main" id="{25010F6D-865D-7F78-BEFD-E72B86F69A61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939E05D8-C9CA-0583-49CB-8EDE84B9262C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00E6F49-0229-B074-75FF-C5FB9D3C04F6}"/>
              </a:ext>
            </a:extLst>
          </p:cNvPr>
          <p:cNvCxnSpPr>
            <a:cxnSpLocks/>
            <a:stCxn id="86" idx="6"/>
            <a:endCxn id="9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98E0BC28-647F-6671-C653-27C1F8FF4394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604F5D2C-D5C6-2060-D600-6CB6A34DCFC7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DC8BFDF4-A47D-9D64-B3A7-18E9B0DA1E37}"/>
              </a:ext>
            </a:extLst>
          </p:cNvPr>
          <p:cNvCxnSpPr>
            <a:cxnSpLocks/>
            <a:stCxn id="90" idx="6"/>
            <a:endCxn id="94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22E90C6B-69B0-8A3F-4F19-5BBB915699C9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97D4C02C-FF62-BF4B-6AA8-961EB392FF03}"/>
              </a:ext>
            </a:extLst>
          </p:cNvPr>
          <p:cNvSpPr txBox="1"/>
          <p:nvPr/>
        </p:nvSpPr>
        <p:spPr>
          <a:xfrm>
            <a:off x="5910380" y="3821821"/>
            <a:ext cx="165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教學用</a:t>
            </a:r>
            <a:r>
              <a:rPr kumimoji="1" lang="en-US" altLang="zh-TW" dirty="0">
                <a:solidFill>
                  <a:srgbClr val="FF0000"/>
                </a:solidFill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</a:rPr>
              <a:t>簡化</a:t>
            </a:r>
          </a:p>
        </p:txBody>
      </p: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313E9F2E-949D-FC5F-701D-7C8CF3C81CD4}"/>
              </a:ext>
            </a:extLst>
          </p:cNvPr>
          <p:cNvCxnSpPr>
            <a:cxnSpLocks/>
          </p:cNvCxnSpPr>
          <p:nvPr/>
        </p:nvCxnSpPr>
        <p:spPr>
          <a:xfrm>
            <a:off x="7569254" y="3999389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由輸入層到輸出層進行 </a:t>
            </a:r>
            <a:r>
              <a:rPr kumimoji="1" lang="en-US" altLang="zh-TW" dirty="0">
                <a:cs typeface="Calibri" panose="020F0502020204030204" pitchFamily="34" charset="0"/>
              </a:rPr>
              <a:t>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blipFill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rgbClr val="00B05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blipFill>
                <a:blip r:embed="rId3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blipFill>
                <a:blip r:embed="rId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30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2BF8B79-B9D7-3AA8-920F-3DA2669FE019}"/>
              </a:ext>
            </a:extLst>
          </p:cNvPr>
          <p:cNvSpPr/>
          <p:nvPr/>
        </p:nvSpPr>
        <p:spPr>
          <a:xfrm>
            <a:off x="4443684" y="4993295"/>
            <a:ext cx="2291024" cy="874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0CE860-DA62-737C-E936-C0C9D6BA523A}"/>
              </a:ext>
            </a:extLst>
          </p:cNvPr>
          <p:cNvSpPr txBox="1"/>
          <p:nvPr/>
        </p:nvSpPr>
        <p:spPr>
          <a:xfrm>
            <a:off x="4138924" y="5912856"/>
            <a:ext cx="29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計算參數的梯度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(w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b)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77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F8F88-C31B-8243-0840-EC6A9060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計算參數的梯度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w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  <a:endParaRPr kumimoji="1" lang="zh-TW" altLang="en-US" dirty="0"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5B3027-A6A2-2D58-D9CF-5D65D52C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2E81DC3-10B2-60C5-D247-286510D35F9E}"/>
              </a:ext>
            </a:extLst>
          </p:cNvPr>
          <p:cNvSpPr/>
          <p:nvPr/>
        </p:nvSpPr>
        <p:spPr>
          <a:xfrm>
            <a:off x="1765415" y="1900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176FC06-9303-D465-EBAE-C42E54BBE56E}"/>
              </a:ext>
            </a:extLst>
          </p:cNvPr>
          <p:cNvSpPr/>
          <p:nvPr/>
        </p:nvSpPr>
        <p:spPr>
          <a:xfrm>
            <a:off x="1765415" y="30927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C445387-6AF3-C7B6-61FD-821D172099B2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36915" y="2186169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3BF63-7BDE-2DAD-C27B-198B96C8C5A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336915" y="218755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AB297121-86B6-E200-ECEE-2B5B803262CB}"/>
              </a:ext>
            </a:extLst>
          </p:cNvPr>
          <p:cNvSpPr/>
          <p:nvPr/>
        </p:nvSpPr>
        <p:spPr>
          <a:xfrm>
            <a:off x="3514205" y="19018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77235B6-B8BB-8BE5-02A3-218BB7B78BDE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336915" y="218616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F0BF096-07B3-DF7F-ED42-A456780AE70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336915" y="3378485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817AEC-89A4-B6CA-7265-806C2BAF370C}"/>
              </a:ext>
            </a:extLst>
          </p:cNvPr>
          <p:cNvSpPr/>
          <p:nvPr/>
        </p:nvSpPr>
        <p:spPr>
          <a:xfrm>
            <a:off x="4590149" y="24733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AA5D06-9244-18E7-664A-560D431EF694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4085705" y="218755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8C05301-7A67-E91A-8A1A-B1FD432B8F0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85705" y="2759056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/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/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/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/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/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/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/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/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/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/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/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/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blipFill>
                <a:blip r:embed="rId14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/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blipFill>
                <a:blip r:embed="rId15"/>
                <a:stretch>
                  <a:fillRect l="-296" t="-4651" b="-18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/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6B1A2A33-A5A6-D6D7-DCE4-5BB1AD3E7094}"/>
              </a:ext>
            </a:extLst>
          </p:cNvPr>
          <p:cNvSpPr/>
          <p:nvPr/>
        </p:nvSpPr>
        <p:spPr>
          <a:xfrm>
            <a:off x="3502775" y="308728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03DA1A-37B0-ECD6-D0E9-DA7B3651705D}"/>
              </a:ext>
            </a:extLst>
          </p:cNvPr>
          <p:cNvSpPr/>
          <p:nvPr/>
        </p:nvSpPr>
        <p:spPr>
          <a:xfrm>
            <a:off x="2644371" y="1810181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FFAFAED-AAA9-2A3D-46F7-BC4E1AEE5651}"/>
              </a:ext>
            </a:extLst>
          </p:cNvPr>
          <p:cNvSpPr/>
          <p:nvPr/>
        </p:nvSpPr>
        <p:spPr>
          <a:xfrm>
            <a:off x="2123989" y="2363714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414FC15-BC7B-3E70-91CA-6506D722D1BF}"/>
              </a:ext>
            </a:extLst>
          </p:cNvPr>
          <p:cNvSpPr/>
          <p:nvPr/>
        </p:nvSpPr>
        <p:spPr>
          <a:xfrm>
            <a:off x="2123989" y="277722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6A8A2E6-43A0-2970-9BA9-DE1B575C3FEF}"/>
              </a:ext>
            </a:extLst>
          </p:cNvPr>
          <p:cNvSpPr/>
          <p:nvPr/>
        </p:nvSpPr>
        <p:spPr>
          <a:xfrm>
            <a:off x="2656600" y="3378629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85FC846-945F-2AD0-489F-482B842F5D3C}"/>
              </a:ext>
            </a:extLst>
          </p:cNvPr>
          <p:cNvSpPr/>
          <p:nvPr/>
        </p:nvSpPr>
        <p:spPr>
          <a:xfrm>
            <a:off x="4240269" y="201110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F4E863FA-A221-C91B-F234-047BFA10CA81}"/>
              </a:ext>
            </a:extLst>
          </p:cNvPr>
          <p:cNvSpPr/>
          <p:nvPr/>
        </p:nvSpPr>
        <p:spPr>
          <a:xfrm>
            <a:off x="4234962" y="3136488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2D2D7A2-22F1-543C-405F-640A123CE3D3}"/>
              </a:ext>
            </a:extLst>
          </p:cNvPr>
          <p:cNvSpPr/>
          <p:nvPr/>
        </p:nvSpPr>
        <p:spPr>
          <a:xfrm>
            <a:off x="7425245" y="1770295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C99EBC-8AED-FB92-11CA-36BD1F3FB69D}"/>
              </a:ext>
            </a:extLst>
          </p:cNvPr>
          <p:cNvSpPr/>
          <p:nvPr/>
        </p:nvSpPr>
        <p:spPr>
          <a:xfrm>
            <a:off x="7425245" y="2501317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4DC8D8-81C1-6025-EE65-244FD5F8676B}"/>
              </a:ext>
            </a:extLst>
          </p:cNvPr>
          <p:cNvSpPr/>
          <p:nvPr/>
        </p:nvSpPr>
        <p:spPr>
          <a:xfrm>
            <a:off x="7365409" y="3295446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6968541-8B5C-65A7-0412-4CD3C52F9ADD}"/>
              </a:ext>
            </a:extLst>
          </p:cNvPr>
          <p:cNvSpPr/>
          <p:nvPr/>
        </p:nvSpPr>
        <p:spPr>
          <a:xfrm>
            <a:off x="8787931" y="1787038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3BEEA93-AE3A-A3CD-6951-CD9F85F9C441}"/>
              </a:ext>
            </a:extLst>
          </p:cNvPr>
          <p:cNvSpPr/>
          <p:nvPr/>
        </p:nvSpPr>
        <p:spPr>
          <a:xfrm>
            <a:off x="8787931" y="2518060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DDC5FE1-B3AF-8B36-845E-90825513D231}"/>
              </a:ext>
            </a:extLst>
          </p:cNvPr>
          <p:cNvSpPr/>
          <p:nvPr/>
        </p:nvSpPr>
        <p:spPr>
          <a:xfrm>
            <a:off x="8728095" y="3312189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8B1FABD-DB5F-A2B9-2C4D-66D43A1B07D9}"/>
              </a:ext>
            </a:extLst>
          </p:cNvPr>
          <p:cNvSpPr/>
          <p:nvPr/>
        </p:nvSpPr>
        <p:spPr>
          <a:xfrm>
            <a:off x="10118771" y="1770295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0C9A1E8-70E9-62F3-6EFF-16E4B1F7FEAF}"/>
              </a:ext>
            </a:extLst>
          </p:cNvPr>
          <p:cNvSpPr/>
          <p:nvPr/>
        </p:nvSpPr>
        <p:spPr>
          <a:xfrm>
            <a:off x="10150617" y="2481102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C0C0613-4ABF-35B3-615A-3F342DC18E7F}"/>
              </a:ext>
            </a:extLst>
          </p:cNvPr>
          <p:cNvSpPr/>
          <p:nvPr/>
        </p:nvSpPr>
        <p:spPr>
          <a:xfrm>
            <a:off x="10118771" y="3280480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/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blipFill>
                <a:blip r:embed="rId17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7D56C5-CCE8-6E8D-C95F-C68C56CCA042}"/>
              </a:ext>
            </a:extLst>
          </p:cNvPr>
          <p:cNvSpPr txBox="1"/>
          <p:nvPr/>
        </p:nvSpPr>
        <p:spPr>
          <a:xfrm>
            <a:off x="6610346" y="4734553"/>
            <a:ext cx="380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為了簡化計算流程，後面的推導只會涵蓋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</a:t>
            </a:r>
          </a:p>
        </p:txBody>
      </p:sp>
    </p:spTree>
    <p:extLst>
      <p:ext uri="{BB962C8B-B14F-4D97-AF65-F5344CB8AC3E}">
        <p14:creationId xmlns:p14="http://schemas.microsoft.com/office/powerpoint/2010/main" val="11886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87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4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blipFill>
                <a:blip r:embed="rId16"/>
                <a:stretch>
                  <a:fillRect l="-408" r="-2041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7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/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⋅2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blipFill>
                <a:blip r:embed="rId18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/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blipFill>
                <a:blip r:embed="rId19"/>
                <a:stretch>
                  <a:fillRect t="-6977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89" t="-61538" r="-170833" b="-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60331" t="-61538" r="-1653"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C7191A-9A4F-97E0-BBCC-B934F617F4BA}"/>
              </a:ext>
            </a:extLst>
          </p:cNvPr>
          <p:cNvSpPr/>
          <p:nvPr/>
        </p:nvSpPr>
        <p:spPr>
          <a:xfrm>
            <a:off x="7671714" y="1966710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ABF1AD-3526-94C5-E44E-0EA4FEF76D2C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21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B456F2-B0C4-0AAA-0059-68EA708CD76A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F20EBCF-6621-AA55-664D-40E9B70E0E33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BF75A26-8590-1D40-9895-F35275509AE5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BC3A78FE-CAB2-0B0B-7E73-08F97A5A3832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ADBC73F-99D0-1A45-730F-FA8492BBDF26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92798BD-6B35-0086-04DD-249FBDE07B88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2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4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A1333BA3-EECD-0FE9-3D22-5320DD4D28EC}"/>
              </a:ext>
            </a:extLst>
          </p:cNvPr>
          <p:cNvCxnSpPr>
            <a:cxnSpLocks/>
            <a:stCxn id="85" idx="3"/>
            <a:endCxn id="83" idx="1"/>
          </p:cNvCxnSpPr>
          <p:nvPr/>
        </p:nvCxnSpPr>
        <p:spPr>
          <a:xfrm flipV="1">
            <a:off x="3588753" y="3900879"/>
            <a:ext cx="1720383" cy="836625"/>
          </a:xfrm>
          <a:prstGeom prst="bentConnector3">
            <a:avLst>
              <a:gd name="adj1" fmla="val 74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0E73EA0-63FE-810F-329E-F949DD402920}"/>
              </a:ext>
            </a:extLst>
          </p:cNvPr>
          <p:cNvSpPr txBox="1"/>
          <p:nvPr/>
        </p:nvSpPr>
        <p:spPr>
          <a:xfrm>
            <a:off x="8737695" y="3938477"/>
            <a:ext cx="310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 generalized power rule</a:t>
            </a:r>
          </a:p>
          <a:p>
            <a:r>
              <a:rPr kumimoji="1" lang="en" altLang="zh-TW" dirty="0"/>
              <a:t>(</a:t>
            </a:r>
            <a:r>
              <a:rPr kumimoji="1" lang="zh-TW" altLang="en-US" dirty="0"/>
              <a:t>廣義冪次規則</a:t>
            </a:r>
            <a:r>
              <a:rPr kumimoji="1" lang="en" altLang="zh-TW" dirty="0"/>
              <a:t>) </a:t>
            </a:r>
            <a:endParaRPr kumimoji="1" lang="zh-TW" altLang="en-US" dirty="0"/>
          </a:p>
        </p:txBody>
      </p:sp>
      <p:sp>
        <p:nvSpPr>
          <p:cNvPr id="21" name="弧形向左鍵 20">
            <a:extLst>
              <a:ext uri="{FF2B5EF4-FFF2-40B4-BE49-F238E27FC236}">
                <a16:creationId xmlns:a16="http://schemas.microsoft.com/office/drawing/2014/main" id="{0C1EEB24-72C6-0CAD-0E9B-78CD641A933C}"/>
              </a:ext>
            </a:extLst>
          </p:cNvPr>
          <p:cNvSpPr/>
          <p:nvPr/>
        </p:nvSpPr>
        <p:spPr>
          <a:xfrm rot="450140">
            <a:off x="8450868" y="3845156"/>
            <a:ext cx="254939" cy="8714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3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83" grpId="0"/>
      <p:bldP spid="85" grpId="0"/>
      <p:bldP spid="88" grpId="0"/>
      <p:bldP spid="89" grpId="0"/>
      <p:bldP spid="5" grpId="0"/>
      <p:bldP spid="6" grpId="0" animBg="1"/>
      <p:bldP spid="7" grpId="0" animBg="1"/>
      <p:bldP spid="9" grpId="0"/>
      <p:bldP spid="24" grpId="0"/>
      <p:bldP spid="8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CFF1A9-1B22-E50E-69DD-00EA2A25F842}"/>
              </a:ext>
            </a:extLst>
          </p:cNvPr>
          <p:cNvSpPr/>
          <p:nvPr/>
        </p:nvSpPr>
        <p:spPr>
          <a:xfrm>
            <a:off x="6606594" y="1966710"/>
            <a:ext cx="929672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/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blipFill>
                <a:blip r:embed="rId16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8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/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3FE2286E-FCFB-0DD8-5C44-CC814518D5C0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肘形接點 11">
            <a:extLst>
              <a:ext uri="{FF2B5EF4-FFF2-40B4-BE49-F238E27FC236}">
                <a16:creationId xmlns:a16="http://schemas.microsoft.com/office/drawing/2014/main" id="{A7600846-E896-1447-9479-AC9CC3991059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649244" y="4178954"/>
            <a:ext cx="521888" cy="927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21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blipFill>
                <a:blip r:embed="rId1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8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2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48259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48259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48259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93992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93992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48259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48259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48259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01028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01028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01028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09682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59703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586981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40827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495447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87194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40827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792961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41180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495447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41220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379185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379185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27707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27707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79532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AAACF78-DA10-1696-C102-4106E246752D}"/>
              </a:ext>
            </a:extLst>
          </p:cNvPr>
          <p:cNvCxnSpPr>
            <a:cxnSpLocks/>
          </p:cNvCxnSpPr>
          <p:nvPr/>
        </p:nvCxnSpPr>
        <p:spPr>
          <a:xfrm>
            <a:off x="9327545" y="4305600"/>
            <a:ext cx="1110106" cy="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D399F8-7CA6-DC48-348B-39CB0CFC7F14}"/>
              </a:ext>
            </a:extLst>
          </p:cNvPr>
          <p:cNvSpPr txBox="1"/>
          <p:nvPr/>
        </p:nvSpPr>
        <p:spPr>
          <a:xfrm>
            <a:off x="10294128" y="4126548"/>
            <a:ext cx="1660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圖神經網路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5973BD-A44B-2785-5B26-F1EF80C026BC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3E3D59-A49C-6C97-B1EC-63465DA33071}"/>
              </a:ext>
            </a:extLst>
          </p:cNvPr>
          <p:cNvSpPr txBox="1"/>
          <p:nvPr/>
        </p:nvSpPr>
        <p:spPr>
          <a:xfrm>
            <a:off x="3439886" y="1856454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AC271F-B6D2-C14A-7B28-644C015F04F8}"/>
              </a:ext>
            </a:extLst>
          </p:cNvPr>
          <p:cNvSpPr txBox="1"/>
          <p:nvPr/>
        </p:nvSpPr>
        <p:spPr>
          <a:xfrm>
            <a:off x="3439885" y="24377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48EE0D-E37A-0EE3-933B-82D0D549FBDF}"/>
              </a:ext>
            </a:extLst>
          </p:cNvPr>
          <p:cNvSpPr txBox="1"/>
          <p:nvPr/>
        </p:nvSpPr>
        <p:spPr>
          <a:xfrm>
            <a:off x="3439885" y="3034452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Week 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C6B1826-1DD9-422E-B37E-19CA5EA8BE8B}"/>
              </a:ext>
            </a:extLst>
          </p:cNvPr>
          <p:cNvSpPr txBox="1"/>
          <p:nvPr/>
        </p:nvSpPr>
        <p:spPr>
          <a:xfrm>
            <a:off x="3441056" y="36230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73623" y="3260029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7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18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253429-6DAE-601E-5B33-203B4C735142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0C3A840-8E2D-F51F-9981-2063101362FC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0FF857D-3444-6C89-E1E0-9661E232F1AB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2FEBAF0-54F2-5729-05BF-CC1A4C34B54E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804B37C6-17A2-E231-AD80-592BBC3BB5E0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E8ED119D-02BF-3559-0FAF-CF36E0C62900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2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2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/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blipFill>
                <a:blip r:embed="rId2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5D6CCC-153E-C194-FAE6-DE0581161D03}"/>
              </a:ext>
            </a:extLst>
          </p:cNvPr>
          <p:cNvSpPr txBox="1"/>
          <p:nvPr/>
        </p:nvSpPr>
        <p:spPr>
          <a:xfrm>
            <a:off x="5303686" y="3909293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D51549-6D18-2A78-3251-E5562D9E5626}"/>
              </a:ext>
            </a:extLst>
          </p:cNvPr>
          <p:cNvSpPr txBox="1"/>
          <p:nvPr/>
        </p:nvSpPr>
        <p:spPr>
          <a:xfrm>
            <a:off x="5303686" y="4776416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/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blipFill>
                <a:blip r:embed="rId25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D9AEA60D-E829-9E20-E4EE-458108C3CD77}"/>
              </a:ext>
            </a:extLst>
          </p:cNvPr>
          <p:cNvSpPr/>
          <p:nvPr/>
        </p:nvSpPr>
        <p:spPr>
          <a:xfrm>
            <a:off x="7645419" y="2011115"/>
            <a:ext cx="549033" cy="101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952570-A9B7-A8F4-AB6E-E8CB46DC369A}"/>
              </a:ext>
            </a:extLst>
          </p:cNvPr>
          <p:cNvSpPr/>
          <p:nvPr/>
        </p:nvSpPr>
        <p:spPr>
          <a:xfrm>
            <a:off x="9073663" y="2207687"/>
            <a:ext cx="897188" cy="623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8D6D688-3465-A4B7-A140-49B666E5A129}"/>
              </a:ext>
            </a:extLst>
          </p:cNvPr>
          <p:cNvSpPr txBox="1"/>
          <p:nvPr/>
        </p:nvSpPr>
        <p:spPr>
          <a:xfrm>
            <a:off x="5303686" y="5802049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/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25" grpId="0"/>
      <p:bldP spid="26" grpId="0"/>
      <p:bldP spid="27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6BDE1-06A6-D641-55AD-4699A346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(1)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385A6B-2D43-89CF-329D-E5B1DCC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3A99EB7-9717-70FF-D463-B253FF5A3588}"/>
              </a:ext>
            </a:extLst>
          </p:cNvPr>
          <p:cNvSpPr/>
          <p:nvPr/>
        </p:nvSpPr>
        <p:spPr>
          <a:xfrm>
            <a:off x="741903" y="216461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DF5383-F614-1EEE-EC5A-B4A5D7729D3A}"/>
              </a:ext>
            </a:extLst>
          </p:cNvPr>
          <p:cNvSpPr/>
          <p:nvPr/>
        </p:nvSpPr>
        <p:spPr>
          <a:xfrm>
            <a:off x="741903" y="335692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59897AE-0A84-E622-1087-25A21AF547F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313403" y="2450360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663EA50-0217-4F5C-E8F0-A249A9240A9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3403" y="245174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7A7FE051-67A3-0183-65EB-49D7A5418669}"/>
              </a:ext>
            </a:extLst>
          </p:cNvPr>
          <p:cNvSpPr/>
          <p:nvPr/>
        </p:nvSpPr>
        <p:spPr>
          <a:xfrm>
            <a:off x="2490693" y="21659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EA505E8-5062-05C8-C763-0D1D3724088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3403" y="245036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604E207-4AFB-CC0E-CCF7-90AC03650164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3642676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EEACF1-DE7F-A3E4-6920-517B88841A9A}"/>
              </a:ext>
            </a:extLst>
          </p:cNvPr>
          <p:cNvSpPr/>
          <p:nvPr/>
        </p:nvSpPr>
        <p:spPr>
          <a:xfrm>
            <a:off x="3566637" y="27374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81A14F7-3043-F506-79A6-46521005C3E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062193" y="245174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871D6CF-97CB-F73A-4822-DD83A55DB56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62193" y="3023247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/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/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/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/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/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/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/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/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/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/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/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58749B79-F577-F9EE-E4B2-7B9180FB597E}"/>
              </a:ext>
            </a:extLst>
          </p:cNvPr>
          <p:cNvSpPr/>
          <p:nvPr/>
        </p:nvSpPr>
        <p:spPr>
          <a:xfrm>
            <a:off x="2479263" y="335148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/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791E125-CBC6-64DE-A6F2-31BD11013F60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150813" y="3010354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F824F3-E26B-FAFB-CD69-9B396BD01C97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/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/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blipFill>
                <a:blip r:embed="rId16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38604B81-624E-B0EA-4220-1B14CBDCAC77}"/>
              </a:ext>
            </a:extLst>
          </p:cNvPr>
          <p:cNvCxnSpPr>
            <a:cxnSpLocks/>
          </p:cNvCxnSpPr>
          <p:nvPr/>
        </p:nvCxnSpPr>
        <p:spPr>
          <a:xfrm>
            <a:off x="741903" y="4380028"/>
            <a:ext cx="339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24A559-D0C1-2780-6CA2-F0EA6C1D7698}"/>
              </a:ext>
            </a:extLst>
          </p:cNvPr>
          <p:cNvSpPr txBox="1"/>
          <p:nvPr/>
        </p:nvSpPr>
        <p:spPr>
          <a:xfrm>
            <a:off x="1607182" y="4428200"/>
            <a:ext cx="1767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B27325-CFA8-6ACA-E6F7-4ABA03909427}"/>
              </a:ext>
            </a:extLst>
          </p:cNvPr>
          <p:cNvSpPr/>
          <p:nvPr/>
        </p:nvSpPr>
        <p:spPr>
          <a:xfrm>
            <a:off x="6770451" y="1956662"/>
            <a:ext cx="933855" cy="2423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561577-9E3A-2956-FACA-661A44507BE1}"/>
              </a:ext>
            </a:extLst>
          </p:cNvPr>
          <p:cNvSpPr/>
          <p:nvPr/>
        </p:nvSpPr>
        <p:spPr>
          <a:xfrm>
            <a:off x="7861274" y="1956662"/>
            <a:ext cx="601789" cy="24233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98B09DDF-01AD-58E3-56E2-C1F95AED5590}"/>
              </a:ext>
            </a:extLst>
          </p:cNvPr>
          <p:cNvCxnSpPr>
            <a:cxnSpLocks/>
          </p:cNvCxnSpPr>
          <p:nvPr/>
        </p:nvCxnSpPr>
        <p:spPr>
          <a:xfrm flipH="1">
            <a:off x="1593437" y="1939782"/>
            <a:ext cx="339623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CF6816C-0890-638E-B085-72BB9010EB0A}"/>
              </a:ext>
            </a:extLst>
          </p:cNvPr>
          <p:cNvSpPr txBox="1"/>
          <p:nvPr/>
        </p:nvSpPr>
        <p:spPr>
          <a:xfrm>
            <a:off x="2299733" y="1543917"/>
            <a:ext cx="226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/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blipFill>
                <a:blip r:embed="rId18"/>
                <a:stretch>
                  <a:fillRect l="-407" r="-1626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C35EA2-5BFA-929F-2AA4-8D4B445F59B9}"/>
              </a:ext>
            </a:extLst>
          </p:cNvPr>
          <p:cNvSpPr txBox="1"/>
          <p:nvPr/>
        </p:nvSpPr>
        <p:spPr>
          <a:xfrm>
            <a:off x="4150813" y="6011724"/>
            <a:ext cx="716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反向傳播法是在算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對參數的梯度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Backward Pass </a:t>
            </a:r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</a:p>
        </p:txBody>
      </p:sp>
    </p:spTree>
    <p:extLst>
      <p:ext uri="{BB962C8B-B14F-4D97-AF65-F5344CB8AC3E}">
        <p14:creationId xmlns:p14="http://schemas.microsoft.com/office/powerpoint/2010/main" val="26135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96816-8E7C-CF6D-F0ED-E11FDB91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傳遞過程定義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60B08-29B2-CF84-FCE8-1F704ED0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D1F68-EEC6-9B5E-1963-CBDB5DFF61F5}"/>
              </a:ext>
            </a:extLst>
          </p:cNvPr>
          <p:cNvSpPr txBox="1"/>
          <p:nvPr/>
        </p:nvSpPr>
        <p:spPr>
          <a:xfrm>
            <a:off x="653143" y="1947129"/>
            <a:ext cx="10918370" cy="211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Forward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將輸入資料經由神經網路的層層運算，產生最終輸出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重要功能</a:t>
            </a:r>
            <a:r>
              <a:rPr lang="en-US" altLang="zh-TW" dirty="0"/>
              <a:t>]</a:t>
            </a:r>
            <a:r>
              <a:rPr lang="zh-TW" altLang="en-US" dirty="0"/>
              <a:t> 記錄所有中間計算結果，供反向傳播計算梯度使用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Backward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使用</a:t>
            </a:r>
            <a:r>
              <a:rPr lang="en-US" altLang="zh-TW" dirty="0"/>
              <a:t> Chain rule</a:t>
            </a:r>
            <a:r>
              <a:rPr lang="zh-TW" altLang="en-US" dirty="0"/>
              <a:t>，將 </a:t>
            </a:r>
            <a:r>
              <a:rPr lang="en" altLang="zh-TW" dirty="0"/>
              <a:t>loss </a:t>
            </a:r>
            <a:r>
              <a:rPr lang="zh-TW" altLang="en-US" dirty="0"/>
              <a:t>對參數的梯度從輸出層</a:t>
            </a:r>
            <a:r>
              <a:rPr lang="zh-TW" altLang="en-US" dirty="0">
                <a:solidFill>
                  <a:srgbClr val="00B050"/>
                </a:solidFill>
              </a:rPr>
              <a:t>由後往前</a:t>
            </a:r>
            <a:r>
              <a:rPr lang="zh-TW" altLang="en-US" dirty="0"/>
              <a:t>計算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7705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68996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68996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7646295" y="3255272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/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blipFill>
                <a:blip r:embed="rId19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/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blipFill>
                <a:blip r:embed="rId20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/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232867"/>
                  </p:ext>
                </p:extLst>
              </p:nvPr>
            </p:nvGraphicFramePr>
            <p:xfrm>
              <a:off x="9073663" y="1846038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232867"/>
                  </p:ext>
                </p:extLst>
              </p:nvPr>
            </p:nvGraphicFramePr>
            <p:xfrm>
              <a:off x="9073663" y="1846038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橢圓 4">
            <a:extLst>
              <a:ext uri="{FF2B5EF4-FFF2-40B4-BE49-F238E27FC236}">
                <a16:creationId xmlns:a16="http://schemas.microsoft.com/office/drawing/2014/main" id="{2230DB35-C864-C0B5-519B-6214922E89C4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83D7CF-556C-11C7-CA6D-2F014ED83DF1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4405682-3373-15BC-03B9-F84110782C92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1F1BE42-8E1E-FCD4-9D6C-07C1B983533E}"/>
                </a:ext>
              </a:extLst>
            </p:cNvPr>
            <p:cNvSpPr/>
            <p:nvPr/>
          </p:nvSpPr>
          <p:spPr>
            <a:xfrm>
              <a:off x="179381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E4D94F4-47B2-D866-4ADA-E93ADB69D2E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18929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6408918-8C31-0A13-5052-F3CB67C4EB8C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2FB90C2-DF75-7DF3-D1C5-89727AB591FB}"/>
                </a:ext>
              </a:extLst>
            </p:cNvPr>
            <p:cNvCxnSpPr>
              <a:cxnSpLocks/>
              <a:stCxn id="21" idx="6"/>
              <a:endCxn id="16" idx="2"/>
            </p:cNvCxnSpPr>
            <p:nvPr/>
          </p:nvCxnSpPr>
          <p:spPr>
            <a:xfrm>
              <a:off x="354133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/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blipFill>
                  <a:blip r:embed="rId24"/>
                  <a:stretch>
                    <a:fillRect l="-11111" r="-55556"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5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AA0F796-F379-A7DA-CCCC-C59296E08344}"/>
                </a:ext>
              </a:extLst>
            </p:cNvPr>
            <p:cNvSpPr/>
            <p:nvPr/>
          </p:nvSpPr>
          <p:spPr>
            <a:xfrm>
              <a:off x="296983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/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blipFill>
                  <a:blip r:embed="rId26"/>
                  <a:stretch>
                    <a:fillRect l="-7407" t="-7143" r="-25926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4A26CE71-5808-C48F-8FC8-A3451FE19E29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236531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/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8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83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8378237" y="3263751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62993C-A4AC-DFA2-9140-4A9AAC8D1453}"/>
              </a:ext>
            </a:extLst>
          </p:cNvPr>
          <p:cNvSpPr/>
          <p:nvPr/>
        </p:nvSpPr>
        <p:spPr>
          <a:xfrm>
            <a:off x="9097949" y="2218764"/>
            <a:ext cx="869356" cy="615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76D512E-3F07-572E-7E11-11EA4C620233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7628D3-EEB4-D504-639D-0573E2BA1784}"/>
              </a:ext>
            </a:extLst>
          </p:cNvPr>
          <p:cNvSpPr txBox="1"/>
          <p:nvPr/>
        </p:nvSpPr>
        <p:spPr>
          <a:xfrm>
            <a:off x="5676124" y="4772567"/>
            <a:ext cx="4936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已經算過了，直接取記錄過的值就可以了！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6190D4A-C991-7E69-08AC-62D02B5B823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6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6536460" y="3248463"/>
            <a:ext cx="93270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/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blipFill>
                <a:blip r:embed="rId16"/>
                <a:stretch>
                  <a:fillRect l="-1208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/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blipFill>
                <a:blip r:embed="rId17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/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blipFill>
                <a:blip r:embed="rId1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CA3C076-433D-AEE0-3D4E-0FF18C7EBC1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2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45B86ACB-862C-2776-D476-B1763CE60850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4949EF-1E53-B085-02FF-4FA27DC4AE3D}"/>
              </a:ext>
            </a:extLst>
          </p:cNvPr>
          <p:cNvSpPr txBox="1"/>
          <p:nvPr/>
        </p:nvSpPr>
        <p:spPr>
          <a:xfrm>
            <a:off x="6884932" y="4784015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/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0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EA663-7353-2F5F-166C-63439C36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(2): Forward Pass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7AFAA3-8637-C8A4-DE03-E20A9708B146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284470E-ADAC-7EE7-1653-EA34B90B038F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93FBCD5-E12F-95E0-8AA2-6C5D2B061AE2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C33B254-643F-91C3-CBC3-923B8670418E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6E863AF6-6BF8-D917-8DE1-C91FF6EF3C4C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9AEA31D-FA4A-771D-D57F-F0D81E86A106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C35440A-9F2C-B74B-6712-B3F780C89B7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8931DC08-63D9-D7A6-DB31-748CC251FFFA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63D0F6-133A-86DC-A3BD-C52BCE4A536E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C327BBB-9443-6CE4-D73E-B2BFF86E0573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橢圓 37">
            <a:extLst>
              <a:ext uri="{FF2B5EF4-FFF2-40B4-BE49-F238E27FC236}">
                <a16:creationId xmlns:a16="http://schemas.microsoft.com/office/drawing/2014/main" id="{8DBD8382-55B2-A1DF-0A7E-4908B3B8D2A5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EE5D66CE-7995-D535-44DB-0AD88A0ADDE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/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blipFill>
                <a:blip r:embed="rId15"/>
                <a:stretch>
                  <a:fillRect l="-904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/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5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/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253249B6-6698-7463-83C0-58591DCF6BEB}"/>
              </a:ext>
            </a:extLst>
          </p:cNvPr>
          <p:cNvSpPr/>
          <p:nvPr/>
        </p:nvSpPr>
        <p:spPr>
          <a:xfrm>
            <a:off x="9070488" y="2847687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A601012-6A68-B4F0-6263-07F3906F06C1}"/>
              </a:ext>
            </a:extLst>
          </p:cNvPr>
          <p:cNvSpPr/>
          <p:nvPr/>
        </p:nvSpPr>
        <p:spPr>
          <a:xfrm>
            <a:off x="9065584" y="4190490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8940176-7298-A432-F88F-CC30B616BFED}"/>
              </a:ext>
            </a:extLst>
          </p:cNvPr>
          <p:cNvSpPr/>
          <p:nvPr/>
        </p:nvSpPr>
        <p:spPr>
          <a:xfrm>
            <a:off x="2469534" y="2056237"/>
            <a:ext cx="1227698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2366FB1-761E-7F54-8A9C-7E971FF66B1C}"/>
              </a:ext>
            </a:extLst>
          </p:cNvPr>
          <p:cNvSpPr/>
          <p:nvPr/>
        </p:nvSpPr>
        <p:spPr>
          <a:xfrm>
            <a:off x="716342" y="2052451"/>
            <a:ext cx="1394559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2F5D3DB-8B9C-28ED-AA31-7E624CA646D0}"/>
              </a:ext>
            </a:extLst>
          </p:cNvPr>
          <p:cNvSpPr txBox="1"/>
          <p:nvPr/>
        </p:nvSpPr>
        <p:spPr>
          <a:xfrm>
            <a:off x="5171132" y="4423423"/>
            <a:ext cx="339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結果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的偏微分等於輸入的值</a:t>
            </a:r>
          </a:p>
        </p:txBody>
      </p:sp>
    </p:spTree>
    <p:extLst>
      <p:ext uri="{BB962C8B-B14F-4D97-AF65-F5344CB8AC3E}">
        <p14:creationId xmlns:p14="http://schemas.microsoft.com/office/powerpoint/2010/main" val="2038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還有哪些參數還沒算到 </a:t>
            </a:r>
            <a:r>
              <a:rPr kumimoji="1" lang="en-US" altLang="zh-TW" dirty="0"/>
              <a:t>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10238DD-6692-CC03-2889-AC140B3E575D}"/>
              </a:ext>
            </a:extLst>
          </p:cNvPr>
          <p:cNvSpPr/>
          <p:nvPr/>
        </p:nvSpPr>
        <p:spPr>
          <a:xfrm>
            <a:off x="1520116" y="187277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3EB8377-4449-C272-966C-82954A60B8D0}"/>
              </a:ext>
            </a:extLst>
          </p:cNvPr>
          <p:cNvSpPr/>
          <p:nvPr/>
        </p:nvSpPr>
        <p:spPr>
          <a:xfrm>
            <a:off x="1520116" y="306509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AAF9086-9AED-682E-4E0A-B122D3AB666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091616" y="2158527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DAD09A6-A233-D5B7-E9A8-DDE0472B4AC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091616" y="215991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0E60AB2-C8F9-93EC-B207-93D4A2F740BA}"/>
              </a:ext>
            </a:extLst>
          </p:cNvPr>
          <p:cNvSpPr/>
          <p:nvPr/>
        </p:nvSpPr>
        <p:spPr>
          <a:xfrm>
            <a:off x="3268906" y="18741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86FCD26-89D5-5358-5335-EAA75EB90410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091616" y="215852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F821058-1C79-CC75-0428-13D1EEEEC9B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091616" y="3350843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6E7890B1-4BFF-ECBC-F6EE-B63BB3E8990D}"/>
              </a:ext>
            </a:extLst>
          </p:cNvPr>
          <p:cNvSpPr/>
          <p:nvPr/>
        </p:nvSpPr>
        <p:spPr>
          <a:xfrm>
            <a:off x="4344850" y="24456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7596DF7-48EA-8A29-37BB-0F4617DC9B3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40406" y="215991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099B1D7-58D2-30D8-7698-5DE5647A684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40406" y="2731414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/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/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/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/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/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/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/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/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/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/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/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6DB36310-4431-54A4-D6E8-27A8B792D701}"/>
              </a:ext>
            </a:extLst>
          </p:cNvPr>
          <p:cNvSpPr/>
          <p:nvPr/>
        </p:nvSpPr>
        <p:spPr>
          <a:xfrm>
            <a:off x="3257476" y="305964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/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blipFill>
                <a:blip r:embed="rId13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D2D696D1-43D8-4CE6-C6A2-4B30EFDD4958}"/>
              </a:ext>
            </a:extLst>
          </p:cNvPr>
          <p:cNvSpPr/>
          <p:nvPr/>
        </p:nvSpPr>
        <p:spPr>
          <a:xfrm>
            <a:off x="1723077" y="2373667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3DF818C-E1F3-2194-A5BC-E1321F694283}"/>
              </a:ext>
            </a:extLst>
          </p:cNvPr>
          <p:cNvSpPr/>
          <p:nvPr/>
        </p:nvSpPr>
        <p:spPr>
          <a:xfrm>
            <a:off x="2265920" y="3313735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9FBD7D4-A3A6-33BC-F269-0E87E646D321}"/>
              </a:ext>
            </a:extLst>
          </p:cNvPr>
          <p:cNvSpPr/>
          <p:nvPr/>
        </p:nvSpPr>
        <p:spPr>
          <a:xfrm>
            <a:off x="1717769" y="2741674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FAD7A6F-BE52-D962-42D4-8E65DC46F66F}"/>
              </a:ext>
            </a:extLst>
          </p:cNvPr>
          <p:cNvSpPr txBox="1"/>
          <p:nvPr/>
        </p:nvSpPr>
        <p:spPr>
          <a:xfrm>
            <a:off x="5171132" y="4423423"/>
            <a:ext cx="499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剩下的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b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的算法其實大同小異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6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56508-A740-15C6-E768-81E91FBF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如果有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1E338-6F60-2AF0-295B-F6D27BC5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AA6EBB1-5260-7885-2170-FC242B405979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C8C37B-D07D-103D-73CF-C76164EE2842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E848919-6DCD-F1C9-2521-E50E5ABB501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80C3287-994D-6201-C10D-56CC1E1CE8A5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D16B566C-B2B6-9A5F-5C97-2610EFFC7EF9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C6F69F1-8EE8-B751-C0A3-C884F74C365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D91040-15F8-7321-8468-AC806FD3B30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A89CF38-2FA6-1821-52BC-C155DEF7E0C4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DBEC03D-65D6-E355-E2C7-C79BDBF2C64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476CAB7-8F51-5ADE-9FA5-7CCF3DEF2A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C7E0EE4C-7249-A315-0661-2EB0A25A963C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0364A3D-AA49-8D8F-5E50-90CB747A53C6}"/>
              </a:ext>
            </a:extLst>
          </p:cNvPr>
          <p:cNvGrpSpPr/>
          <p:nvPr/>
        </p:nvGrpSpPr>
        <p:grpSpPr>
          <a:xfrm>
            <a:off x="5131546" y="1691117"/>
            <a:ext cx="6196238" cy="1017394"/>
            <a:chOff x="5131546" y="1691117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/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/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blipFill>
                  <a:blip r:embed="rId14"/>
                  <a:stretch>
                    <a:fillRect t="-4878" b="-36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5CBE620-69F9-424C-398A-DA346EFD538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3CCF50D-2250-B638-85C0-730BF6F5C8FF}"/>
              </a:ext>
            </a:extLst>
          </p:cNvPr>
          <p:cNvSpPr/>
          <p:nvPr/>
        </p:nvSpPr>
        <p:spPr>
          <a:xfrm>
            <a:off x="2418965" y="2019527"/>
            <a:ext cx="711521" cy="19215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/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/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>
            <a:extLst>
              <a:ext uri="{FF2B5EF4-FFF2-40B4-BE49-F238E27FC236}">
                <a16:creationId xmlns:a16="http://schemas.microsoft.com/office/drawing/2014/main" id="{63DE0819-0761-9B93-CDEA-22B5DA3AA77D}"/>
              </a:ext>
            </a:extLst>
          </p:cNvPr>
          <p:cNvGrpSpPr/>
          <p:nvPr/>
        </p:nvGrpSpPr>
        <p:grpSpPr>
          <a:xfrm>
            <a:off x="5131546" y="2843830"/>
            <a:ext cx="6196238" cy="1017394"/>
            <a:chOff x="5131546" y="2843830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/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/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blipFill>
                  <a:blip r:embed="rId20"/>
                  <a:stretch>
                    <a:fillRect t="-7500" b="-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526A118-FBAC-0C58-E066-4DD00FA00785}"/>
              </a:ext>
            </a:extLst>
          </p:cNvPr>
          <p:cNvGrpSpPr/>
          <p:nvPr/>
        </p:nvGrpSpPr>
        <p:grpSpPr>
          <a:xfrm>
            <a:off x="5131546" y="4051482"/>
            <a:ext cx="6196238" cy="1017394"/>
            <a:chOff x="5131546" y="4051482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/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/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blipFill>
                  <a:blip r:embed="rId22"/>
                  <a:stretch>
                    <a:fillRect t="-6173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CD57060-451D-D7AC-D6D0-308C893D8FCD}"/>
              </a:ext>
            </a:extLst>
          </p:cNvPr>
          <p:cNvGrpSpPr/>
          <p:nvPr/>
        </p:nvGrpSpPr>
        <p:grpSpPr>
          <a:xfrm>
            <a:off x="5131546" y="5204195"/>
            <a:ext cx="6196238" cy="1017394"/>
            <a:chOff x="5131546" y="5204195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/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/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blipFill>
                  <a:blip r:embed="rId24"/>
                  <a:stretch>
                    <a:fillRect t="-4878" b="-24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106115B-89F8-C821-D7AE-E3124997F5BC}"/>
              </a:ext>
            </a:extLst>
          </p:cNvPr>
          <p:cNvSpPr txBox="1"/>
          <p:nvPr/>
        </p:nvSpPr>
        <p:spPr>
          <a:xfrm>
            <a:off x="2388544" y="1648241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>
                <a:solidFill>
                  <a:srgbClr val="7030A0"/>
                </a:solidFill>
              </a:rPr>
              <a:t>ReLU</a:t>
            </a:r>
            <a:endParaRPr kumimoji="1" lang="zh-TW" alt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/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/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>
            <a:extLst>
              <a:ext uri="{FF2B5EF4-FFF2-40B4-BE49-F238E27FC236}">
                <a16:creationId xmlns:a16="http://schemas.microsoft.com/office/drawing/2014/main" id="{062F99AB-2313-987D-F75C-C58560EA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7" y="4414712"/>
            <a:ext cx="2282268" cy="17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316C1322-2CA1-0DB9-5225-72B90DB95E51}"/>
              </a:ext>
            </a:extLst>
          </p:cNvPr>
          <p:cNvSpPr txBox="1"/>
          <p:nvPr/>
        </p:nvSpPr>
        <p:spPr>
          <a:xfrm>
            <a:off x="647663" y="6221589"/>
            <a:ext cx="431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3224A46-05BA-22C0-EC6A-801343634B45}"/>
              </a:ext>
            </a:extLst>
          </p:cNvPr>
          <p:cNvSpPr/>
          <p:nvPr/>
        </p:nvSpPr>
        <p:spPr>
          <a:xfrm>
            <a:off x="1032302" y="2574754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E89D0CC0-B30E-14E3-B412-EDFB0F631060}"/>
              </a:ext>
            </a:extLst>
          </p:cNvPr>
          <p:cNvSpPr/>
          <p:nvPr/>
        </p:nvSpPr>
        <p:spPr>
          <a:xfrm>
            <a:off x="1032301" y="2965992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C694CFF-4BA6-F3FB-452C-152BC0EF7A1C}"/>
              </a:ext>
            </a:extLst>
          </p:cNvPr>
          <p:cNvSpPr/>
          <p:nvPr/>
        </p:nvSpPr>
        <p:spPr>
          <a:xfrm>
            <a:off x="1539578" y="2030722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E2D21EAA-2BF9-41ED-6367-FBBB9937D286}"/>
              </a:ext>
            </a:extLst>
          </p:cNvPr>
          <p:cNvSpPr/>
          <p:nvPr/>
        </p:nvSpPr>
        <p:spPr>
          <a:xfrm>
            <a:off x="1561273" y="3602967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22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for Backpropagation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A508950-B8FD-1CEC-4FA7-64EACD595B16}"/>
              </a:ext>
            </a:extLst>
          </p:cNvPr>
          <p:cNvSpPr txBox="1"/>
          <p:nvPr/>
        </p:nvSpPr>
        <p:spPr>
          <a:xfrm>
            <a:off x="653143" y="1974456"/>
            <a:ext cx="5611826" cy="256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BP </a:t>
            </a:r>
            <a:r>
              <a:rPr lang="zh-TW" altLang="en-US" sz="2200" dirty="0">
                <a:ea typeface="Microsoft JhengHei" panose="020B0604030504040204" pitchFamily="34" charset="-120"/>
              </a:rPr>
              <a:t>利用</a:t>
            </a:r>
            <a:r>
              <a:rPr lang="en-US" altLang="zh-TW" sz="2200" dirty="0">
                <a:ea typeface="Microsoft JhengHei" panose="020B0604030504040204" pitchFamily="34" charset="-120"/>
              </a:rPr>
              <a:t>Chain rule</a:t>
            </a:r>
            <a:r>
              <a:rPr lang="zh-TW" altLang="en-US" sz="2200" dirty="0">
                <a:ea typeface="Microsoft JhengHei" panose="020B0604030504040204" pitchFamily="34" charset="-120"/>
              </a:rPr>
              <a:t>，加上數值紀錄機制，有效率地為所有的模型參數計算梯度</a:t>
            </a:r>
            <a:endParaRPr lang="en-US" altLang="zh-TW" sz="22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Forward Pass: </a:t>
            </a:r>
            <a:r>
              <a:rPr lang="zh-TW" altLang="en-US" sz="2200" dirty="0">
                <a:ea typeface="Microsoft JhengHei" panose="020B0604030504040204" pitchFamily="34" charset="-120"/>
              </a:rPr>
              <a:t>算出每個節點的</a:t>
            </a:r>
            <a:r>
              <a:rPr lang="en-US" altLang="zh-TW" sz="2200" dirty="0">
                <a:ea typeface="Microsoft JhengHei" panose="020B0604030504040204" pitchFamily="34" charset="-120"/>
              </a:rPr>
              <a:t>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Backward Pass:</a:t>
            </a:r>
            <a:r>
              <a:rPr lang="zh-TW" altLang="en-US" sz="2200" dirty="0">
                <a:ea typeface="Microsoft JhengHei" panose="020B0604030504040204" pitchFamily="34" charset="-120"/>
              </a:rPr>
              <a:t> </a:t>
            </a:r>
            <a:r>
              <a:rPr lang="en-US" altLang="zh-TW" sz="2200" dirty="0">
                <a:ea typeface="Microsoft JhengHei" panose="020B0604030504040204" pitchFamily="34" charset="-120"/>
              </a:rPr>
              <a:t>error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ea typeface="Microsoft JhengHei" panose="020B0604030504040204" pitchFamily="34" charset="-120"/>
              </a:rPr>
              <a:t>核心精神是 </a:t>
            </a:r>
            <a:r>
              <a:rPr lang="en-US" altLang="zh-TW" sz="2200" dirty="0">
                <a:ea typeface="Microsoft JhengHei" panose="020B0604030504040204" pitchFamily="34" charset="-120"/>
              </a:rPr>
              <a:t>Cache</a:t>
            </a:r>
            <a:r>
              <a:rPr lang="zh-TW" altLang="en-US" sz="2200" dirty="0">
                <a:ea typeface="Microsoft JhengHei" panose="020B0604030504040204" pitchFamily="34" charset="-120"/>
              </a:rPr>
              <a:t> 機制</a:t>
            </a:r>
            <a:endParaRPr lang="en-US" altLang="zh-TW" sz="2200" dirty="0">
              <a:ea typeface="Microsoft JhengHei" panose="020B0604030504040204" pitchFamily="34" charset="-120"/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51529436-1BF9-411B-78A7-83B17D50B081}"/>
              </a:ext>
            </a:extLst>
          </p:cNvPr>
          <p:cNvCxnSpPr/>
          <p:nvPr/>
        </p:nvCxnSpPr>
        <p:spPr>
          <a:xfrm>
            <a:off x="7001376" y="4822911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644B8C-DA1B-D007-AC24-CEDCDF1F3764}"/>
              </a:ext>
            </a:extLst>
          </p:cNvPr>
          <p:cNvSpPr txBox="1"/>
          <p:nvPr/>
        </p:nvSpPr>
        <p:spPr>
          <a:xfrm>
            <a:off x="7669529" y="485014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4AED099A-16B3-9F23-6EC3-549876C2329A}"/>
              </a:ext>
            </a:extLst>
          </p:cNvPr>
          <p:cNvCxnSpPr>
            <a:cxnSpLocks/>
          </p:cNvCxnSpPr>
          <p:nvPr/>
        </p:nvCxnSpPr>
        <p:spPr>
          <a:xfrm flipH="1">
            <a:off x="7295420" y="2232333"/>
            <a:ext cx="290142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C41BA1-B6E6-7093-04B0-AB03B7FED52E}"/>
              </a:ext>
            </a:extLst>
          </p:cNvPr>
          <p:cNvSpPr txBox="1"/>
          <p:nvPr/>
        </p:nvSpPr>
        <p:spPr>
          <a:xfrm>
            <a:off x="7802189" y="1818607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DF8021-FF7F-0A71-236D-80B5BEFAB894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C0183F-D901-83A8-EA85-A13C25606DFA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5E9677-8DAD-C8DE-690D-1CBD0AABF888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16597E-DE94-4196-9304-0A332B8BBFD0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40C6269-CA71-2044-B8B5-2124DF83F45F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357A73-CE35-99C1-7D6A-BD89626A7CFF}"/>
              </a:ext>
            </a:extLst>
          </p:cNvPr>
          <p:cNvGrpSpPr/>
          <p:nvPr/>
        </p:nvGrpSpPr>
        <p:grpSpPr>
          <a:xfrm>
            <a:off x="6464326" y="2318144"/>
            <a:ext cx="3890043" cy="2288953"/>
            <a:chOff x="6464326" y="2318144"/>
            <a:chExt cx="3890043" cy="228895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E00EE73-A5E8-A337-09CE-980F220913DD}"/>
                </a:ext>
              </a:extLst>
            </p:cNvPr>
            <p:cNvGrpSpPr/>
            <p:nvPr/>
          </p:nvGrpSpPr>
          <p:grpSpPr>
            <a:xfrm>
              <a:off x="6464326" y="2318144"/>
              <a:ext cx="3890043" cy="2288953"/>
              <a:chOff x="792339" y="2236746"/>
              <a:chExt cx="3890043" cy="2288953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3941428-1565-0E6F-3BB6-A4BC9EDB4A13}"/>
                  </a:ext>
                </a:extLst>
              </p:cNvPr>
              <p:cNvSpPr/>
              <p:nvPr/>
            </p:nvSpPr>
            <p:spPr>
              <a:xfrm>
                <a:off x="1286148" y="267669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60CCC0F3-7B51-CBFC-434F-BC4F9A9496B1}"/>
                  </a:ext>
                </a:extLst>
              </p:cNvPr>
              <p:cNvSpPr/>
              <p:nvPr/>
            </p:nvSpPr>
            <p:spPr>
              <a:xfrm>
                <a:off x="1286148" y="3869013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402B5761-4FDC-D881-3440-EB188050988C}"/>
                  </a:ext>
                </a:extLst>
              </p:cNvPr>
              <p:cNvCxnSpPr>
                <a:cxnSpLocks/>
                <a:stCxn id="21" idx="6"/>
                <a:endCxn id="51" idx="2"/>
              </p:cNvCxnSpPr>
              <p:nvPr/>
            </p:nvCxnSpPr>
            <p:spPr>
              <a:xfrm>
                <a:off x="1857648" y="2962447"/>
                <a:ext cx="1165860" cy="11868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5440ACB3-E318-2690-A882-F776B9E12F91}"/>
                  </a:ext>
                </a:extLst>
              </p:cNvPr>
              <p:cNvCxnSpPr>
                <a:cxnSpLocks/>
                <a:stCxn id="22" idx="6"/>
                <a:endCxn id="50" idx="2"/>
              </p:cNvCxnSpPr>
              <p:nvPr/>
            </p:nvCxnSpPr>
            <p:spPr>
              <a:xfrm flipV="1">
                <a:off x="1857648" y="2963834"/>
                <a:ext cx="1177290" cy="1190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80855C7-288B-CFFA-D7AB-CA491BE4336F}"/>
                  </a:ext>
                </a:extLst>
              </p:cNvPr>
              <p:cNvSpPr/>
              <p:nvPr/>
            </p:nvSpPr>
            <p:spPr>
              <a:xfrm>
                <a:off x="3034938" y="26780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23ADF43D-2EBC-88A3-A09B-8F6C1C864BD5}"/>
                  </a:ext>
                </a:extLst>
              </p:cNvPr>
              <p:cNvSpPr/>
              <p:nvPr/>
            </p:nvSpPr>
            <p:spPr>
              <a:xfrm>
                <a:off x="3023508" y="386356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98139944-413A-A135-36B9-42700E456FB0}"/>
                  </a:ext>
                </a:extLst>
              </p:cNvPr>
              <p:cNvCxnSpPr>
                <a:cxnSpLocks/>
                <a:stCxn id="21" idx="6"/>
                <a:endCxn id="50" idx="2"/>
              </p:cNvCxnSpPr>
              <p:nvPr/>
            </p:nvCxnSpPr>
            <p:spPr>
              <a:xfrm>
                <a:off x="1857648" y="2962447"/>
                <a:ext cx="1177290" cy="13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FA96241-8058-8916-9C41-354272AD2AEF}"/>
                  </a:ext>
                </a:extLst>
              </p:cNvPr>
              <p:cNvCxnSpPr>
                <a:cxnSpLocks/>
                <a:stCxn id="22" idx="6"/>
                <a:endCxn id="51" idx="2"/>
              </p:cNvCxnSpPr>
              <p:nvPr/>
            </p:nvCxnSpPr>
            <p:spPr>
              <a:xfrm flipV="1">
                <a:off x="1857648" y="4149317"/>
                <a:ext cx="1165860" cy="54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2B612EB-EB0B-AF29-E43F-5061E5E9C8D9}"/>
                  </a:ext>
                </a:extLst>
              </p:cNvPr>
              <p:cNvSpPr/>
              <p:nvPr/>
            </p:nvSpPr>
            <p:spPr>
              <a:xfrm>
                <a:off x="4110882" y="32495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226A21A3-5DCC-71D2-F4AE-19C289984FD0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>
                <a:off x="3606438" y="2963834"/>
                <a:ext cx="504444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AF7C1837-675E-B80E-578B-54647017DB5C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 flipV="1">
                <a:off x="3595008" y="3535334"/>
                <a:ext cx="515874" cy="613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58B99905-CC61-DF7F-1A37-3EFE2317FE64}"/>
                      </a:ext>
                    </a:extLst>
                  </p:cNvPr>
                  <p:cNvSpPr txBox="1"/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19CC0B55-05FF-0D12-07C1-9A33F4C4B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57">
                    <a:extLst>
                      <a:ext uri="{FF2B5EF4-FFF2-40B4-BE49-F238E27FC236}">
                        <a16:creationId xmlns:a16="http://schemas.microsoft.com/office/drawing/2014/main" id="{A8C10CFA-4DF7-1282-67CA-6E303AAA27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D532EF82-722C-6BAD-EAF2-A297B07E11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0E55E724-F2C2-D250-82A7-98771CDAC272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AAA76575-B014-A430-C301-DA504324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6A1B6FA1-4FF8-E73B-28C5-57E62419A21A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2B8EC30E-A187-0E6D-BD94-DAC80711D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AD29F401-4ACA-811B-A6F2-AAB02DCB31C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D103F155-F2A5-58F0-0C84-E18DAC4CA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CFE63485-C5A2-C3D2-4625-264C649AA360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BD396EA-59F5-5026-BEFF-AB30FDB63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A0F00FE4-BA76-E27D-D12F-E48DED78E0D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7664774-72E7-C7FF-7417-4F58A73F2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>
                    <a:extLst>
                      <a:ext uri="{FF2B5EF4-FFF2-40B4-BE49-F238E27FC236}">
                        <a16:creationId xmlns:a16="http://schemas.microsoft.com/office/drawing/2014/main" id="{C87B5144-49FD-81A0-279A-8B18EB707F05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7DA15F97-AFE7-39FF-6843-A43827E8D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47C6A034-4AD6-09D1-5213-A3E93DA96DB0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AA806397-16CA-B146-75E5-58FFD2BCF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C873D4D0-7820-A984-79A4-C27616062FF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FEF2FB1D-1372-A0DA-9C97-15C3EAA5A4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3E01FD0-F984-0E50-83BD-2B05F427B673}"/>
                    </a:ext>
                  </a:extLst>
                </p:cNvPr>
                <p:cNvSpPr txBox="1"/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CF48698-AD6B-8A54-7F80-F70BD298F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3AC48-C863-EF6C-EDB3-1A91EF15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Can we train deep NN without BP?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7BFB-FBFB-2667-F2A7-D1D87CAA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26AE0-000D-C2B3-EE48-8AF9F08211A3}"/>
              </a:ext>
            </a:extLst>
          </p:cNvPr>
          <p:cNvSpPr txBox="1"/>
          <p:nvPr/>
        </p:nvSpPr>
        <p:spPr>
          <a:xfrm>
            <a:off x="653142" y="1974456"/>
            <a:ext cx="10520379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Calculating partial derivatives for the parameters by hands is time-consuming.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Alternatives of BP: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2400" dirty="0" err="1">
                <a:ea typeface="Microsoft JhengHei" panose="020B0604030504040204" pitchFamily="34" charset="-120"/>
              </a:rPr>
              <a:t>stackoverflow.com</a:t>
            </a:r>
            <a:r>
              <a:rPr lang="en-US" altLang="zh-TW" sz="2400" dirty="0">
                <a:ea typeface="Microsoft JhengHei" panose="020B0604030504040204" pitchFamily="34" charset="-120"/>
              </a:rPr>
              <a:t>/questions/55287004/are-there-alternatives-to-backpropagation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6660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7" y="4606834"/>
                <a:ext cx="6205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7" y="4606834"/>
                <a:ext cx="62051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7382565" y="2092451"/>
                <a:ext cx="316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/>
                  <a:t>範例曲線：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2092451"/>
                <a:ext cx="3160467" cy="461665"/>
              </a:xfrm>
              <a:prstGeom prst="rect">
                <a:avLst/>
              </a:prstGeom>
              <a:blipFill>
                <a:blip r:embed="rId6"/>
                <a:stretch>
                  <a:fillRect l="-320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382565" y="3798081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3798081"/>
                <a:ext cx="1611087" cy="627288"/>
              </a:xfrm>
              <a:prstGeom prst="rect">
                <a:avLst/>
              </a:prstGeom>
              <a:blipFill>
                <a:blip r:embed="rId7"/>
                <a:stretch>
                  <a:fillRect l="-6299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>
            <a:extLst>
              <a:ext uri="{FF2B5EF4-FFF2-40B4-BE49-F238E27FC236}">
                <a16:creationId xmlns:a16="http://schemas.microsoft.com/office/drawing/2014/main" id="{F8A7B929-0018-4F2F-F9A8-12B34BCBFBAF}"/>
              </a:ext>
            </a:extLst>
          </p:cNvPr>
          <p:cNvSpPr/>
          <p:nvPr/>
        </p:nvSpPr>
        <p:spPr>
          <a:xfrm>
            <a:off x="6572610" y="347599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5880070" y="4516187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547363" y="4403549"/>
            <a:ext cx="40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97AABBB-6EB9-66BF-C7A6-7D15DC9C9DC9}"/>
              </a:ext>
            </a:extLst>
          </p:cNvPr>
          <p:cNvSpPr txBox="1"/>
          <p:nvPr/>
        </p:nvSpPr>
        <p:spPr>
          <a:xfrm>
            <a:off x="6242302" y="3354649"/>
            <a:ext cx="40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057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6112328" y="4230950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332757" y="3912899"/>
            <a:ext cx="8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a(2, 4)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DFF7E0-0159-56C1-A079-2E93BFA012B4}"/>
              </a:ext>
            </a:extLst>
          </p:cNvPr>
          <p:cNvCxnSpPr>
            <a:cxnSpLocks/>
          </p:cNvCxnSpPr>
          <p:nvPr/>
        </p:nvCxnSpPr>
        <p:spPr>
          <a:xfrm flipV="1">
            <a:off x="4908768" y="2531263"/>
            <a:ext cx="2551176" cy="354343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/>
              <p:nvPr/>
            </p:nvSpPr>
            <p:spPr>
              <a:xfrm>
                <a:off x="7382565" y="3798081"/>
                <a:ext cx="3230390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TW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7.8−4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3−2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3798081"/>
                <a:ext cx="3230390" cy="627288"/>
              </a:xfrm>
              <a:prstGeom prst="rect">
                <a:avLst/>
              </a:prstGeom>
              <a:blipFill>
                <a:blip r:embed="rId4"/>
                <a:stretch>
                  <a:fillRect l="-3137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3C95F011-468D-6C9E-859F-BDCD0801827C}"/>
              </a:ext>
            </a:extLst>
          </p:cNvPr>
          <p:cNvSpPr/>
          <p:nvPr/>
        </p:nvSpPr>
        <p:spPr>
          <a:xfrm>
            <a:off x="7133901" y="2854204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B03FEB-3DEC-BCDD-53D1-8DBA95705508}"/>
              </a:ext>
            </a:extLst>
          </p:cNvPr>
          <p:cNvSpPr txBox="1"/>
          <p:nvPr/>
        </p:nvSpPr>
        <p:spPr>
          <a:xfrm>
            <a:off x="7257745" y="2741566"/>
            <a:ext cx="10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b(3, 7.8)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93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切線斜率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6112328" y="4230950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332757" y="3912899"/>
            <a:ext cx="8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a(2, 4)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DFF7E0-0159-56C1-A079-2E93BFA012B4}"/>
              </a:ext>
            </a:extLst>
          </p:cNvPr>
          <p:cNvCxnSpPr>
            <a:cxnSpLocks/>
          </p:cNvCxnSpPr>
          <p:nvPr/>
        </p:nvCxnSpPr>
        <p:spPr>
          <a:xfrm flipV="1">
            <a:off x="4908768" y="2531263"/>
            <a:ext cx="2551176" cy="354343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/>
              <p:nvPr/>
            </p:nvSpPr>
            <p:spPr>
              <a:xfrm>
                <a:off x="8149566" y="3258048"/>
                <a:ext cx="323039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TW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(2+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)−4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(2+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−2)≅0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66" y="3258048"/>
                <a:ext cx="3230390" cy="680699"/>
              </a:xfrm>
              <a:prstGeom prst="rect">
                <a:avLst/>
              </a:prstGeom>
              <a:blipFill>
                <a:blip r:embed="rId4"/>
                <a:stretch>
                  <a:fillRect l="-2734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3C95F011-468D-6C9E-859F-BDCD0801827C}"/>
              </a:ext>
            </a:extLst>
          </p:cNvPr>
          <p:cNvSpPr/>
          <p:nvPr/>
        </p:nvSpPr>
        <p:spPr>
          <a:xfrm>
            <a:off x="6216312" y="4097565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B03FEB-3DEC-BCDD-53D1-8DBA95705508}"/>
              </a:ext>
            </a:extLst>
          </p:cNvPr>
          <p:cNvSpPr txBox="1"/>
          <p:nvPr/>
        </p:nvSpPr>
        <p:spPr>
          <a:xfrm>
            <a:off x="6412958" y="3907442"/>
            <a:ext cx="168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b(2+h, f(2+h))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CF864A-BC94-F059-D91D-6473DD0B4A28}"/>
                  </a:ext>
                </a:extLst>
              </p:cNvPr>
              <p:cNvSpPr txBox="1"/>
              <p:nvPr/>
            </p:nvSpPr>
            <p:spPr>
              <a:xfrm>
                <a:off x="7459944" y="5015065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CF864A-BC94-F059-D91D-6473DD0B4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944" y="5015065"/>
                <a:ext cx="3867254" cy="642740"/>
              </a:xfrm>
              <a:prstGeom prst="rect">
                <a:avLst/>
              </a:prstGeom>
              <a:blipFill>
                <a:blip r:embed="rId5"/>
                <a:stretch>
                  <a:fillRect l="-1311" r="-1639"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BD5757E-A4B1-C7DA-7503-65B2CD66C795}"/>
              </a:ext>
            </a:extLst>
          </p:cNvPr>
          <p:cNvSpPr txBox="1"/>
          <p:nvPr/>
        </p:nvSpPr>
        <p:spPr>
          <a:xfrm>
            <a:off x="7478276" y="4659249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B3E32C-0E45-E923-5891-CADBBDA824FB}"/>
                  </a:ext>
                </a:extLst>
              </p:cNvPr>
              <p:cNvSpPr txBox="1"/>
              <p:nvPr/>
            </p:nvSpPr>
            <p:spPr>
              <a:xfrm>
                <a:off x="7459944" y="5766872"/>
                <a:ext cx="2551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kumimoji="1" lang="zh-TW" altLang="en-US" sz="1800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瞬時變化率</a:t>
                </a:r>
                <a:r>
                  <a:rPr kumimoji="1" lang="zh-TW" altLang="en-US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zh-TW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kumimoji="1" lang="en-US" altLang="zh-TW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B3E32C-0E45-E923-5891-CADBBDA8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944" y="5766872"/>
                <a:ext cx="255117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76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 </a:t>
            </a:r>
            <a:r>
              <a:rPr kumimoji="1" lang="en-US" altLang="zh-TW" dirty="0"/>
              <a:t>(gradients)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在單維度情況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只有一個變數 </a:t>
            </a:r>
            <a:r>
              <a:rPr kumimoji="1" lang="en-US" altLang="zh-TW" sz="2400" dirty="0"/>
              <a:t>x, </a:t>
            </a: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下，梯度就等同於</a:t>
            </a:r>
            <a:r>
              <a:rPr kumimoji="1" lang="zh-TW" altLang="en-US" sz="2400" dirty="0">
                <a:solidFill>
                  <a:srgbClr val="FF0000"/>
                </a:solidFill>
              </a:rPr>
              <a:t>一次導數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4578945" y="2722091"/>
                <a:ext cx="3066766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45" y="2722091"/>
                <a:ext cx="3066766" cy="795859"/>
              </a:xfrm>
              <a:prstGeom prst="rect">
                <a:avLst/>
              </a:prstGeom>
              <a:blipFill>
                <a:blip r:embed="rId2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7DBBDCBD-F2A5-AF6F-A48E-DBF848474915}"/>
              </a:ext>
            </a:extLst>
          </p:cNvPr>
          <p:cNvSpPr txBox="1"/>
          <p:nvPr/>
        </p:nvSpPr>
        <p:spPr>
          <a:xfrm>
            <a:off x="653143" y="3881711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</a:t>
            </a: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0A72EDD-72A0-7589-7B0B-C41FE6326E8D}"/>
                  </a:ext>
                </a:extLst>
              </p:cNvPr>
              <p:cNvSpPr txBox="1"/>
              <p:nvPr/>
            </p:nvSpPr>
            <p:spPr>
              <a:xfrm>
                <a:off x="4193332" y="4823835"/>
                <a:ext cx="3837993" cy="856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0A72EDD-72A0-7589-7B0B-C41FE632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32" y="4823835"/>
                <a:ext cx="3837993" cy="856773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98FDAA51-DBBC-6EAD-7B60-75CB58CF6F8C}"/>
              </a:ext>
            </a:extLst>
          </p:cNvPr>
          <p:cNvSpPr txBox="1"/>
          <p:nvPr/>
        </p:nvSpPr>
        <p:spPr>
          <a:xfrm>
            <a:off x="8311896" y="2949047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切線斜率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7D5637-D0FA-4859-ED5A-0BED01B2D621}"/>
              </a:ext>
            </a:extLst>
          </p:cNvPr>
          <p:cNvSpPr txBox="1"/>
          <p:nvPr/>
        </p:nvSpPr>
        <p:spPr>
          <a:xfrm>
            <a:off x="8311896" y="5021388"/>
            <a:ext cx="419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切線斜率是梯度的分量</a:t>
            </a:r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5553</TotalTime>
  <Words>2326</Words>
  <Application>Microsoft Macintosh PowerPoint</Application>
  <PresentationFormat>寬螢幕</PresentationFormat>
  <Paragraphs>657</Paragraphs>
  <Slides>42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Microsoft JhengHei</vt:lpstr>
      <vt:lpstr>Aptos</vt:lpstr>
      <vt:lpstr>Arial</vt:lpstr>
      <vt:lpstr>Calibri</vt:lpstr>
      <vt:lpstr>Cambria Math</vt:lpstr>
      <vt:lpstr>Courier New</vt:lpstr>
      <vt:lpstr>回顧</vt:lpstr>
      <vt:lpstr>深度學習 Deep Learning</vt:lpstr>
      <vt:lpstr>Outline</vt:lpstr>
      <vt:lpstr>深度學習課程地圖</vt:lpstr>
      <vt:lpstr>[Recap] Minimize a Regression Model</vt:lpstr>
      <vt:lpstr>[Recap] Minimize a Regression Model</vt:lpstr>
      <vt:lpstr>[Recap] 斜率 (slope)</vt:lpstr>
      <vt:lpstr>[Recap] 斜率 (slope)</vt:lpstr>
      <vt:lpstr>[Recap] 切線斜率 (slope)</vt:lpstr>
      <vt:lpstr>[Recap] 梯度 (gradients)</vt:lpstr>
      <vt:lpstr>[Recap] Gradient Descent (梯度下降)</vt:lpstr>
      <vt:lpstr>[Recap] 梯度下降簡易範例</vt:lpstr>
      <vt:lpstr>以兩個點來觀察 Gradient Descent 的特性</vt:lpstr>
      <vt:lpstr>梯度特性</vt:lpstr>
      <vt:lpstr>Convergence and gradients</vt:lpstr>
      <vt:lpstr>Backpropagation</vt:lpstr>
      <vt:lpstr>Training Process of a Deep Learning Model</vt:lpstr>
      <vt:lpstr>What is Backpropagation? (BP)</vt:lpstr>
      <vt:lpstr>Backpropagation 推導</vt:lpstr>
      <vt:lpstr>(Calculus) Chain Rule - 1</vt:lpstr>
      <vt:lpstr>(Calculus) Chain Rule  - 2</vt:lpstr>
      <vt:lpstr>MLP 多層感知機 (今天的範例模型)</vt:lpstr>
      <vt:lpstr>MLP 多層感知機 (今天的範例模型)</vt:lpstr>
      <vt:lpstr>Forward Pass (由輸入層到輸出層進行 )</vt:lpstr>
      <vt:lpstr>Training Process of a Deep Learning Model</vt:lpstr>
      <vt:lpstr>計算參數的梯度 (w和b)</vt:lpstr>
      <vt:lpstr>(Calculus) Chain Rule - 1</vt:lpstr>
      <vt:lpstr>Backpropagation (Layer: 2, w_3,1)</vt:lpstr>
      <vt:lpstr>Backpropagation (Layer: 2, w_3,1)</vt:lpstr>
      <vt:lpstr>Backpropagation (Layer: 2, w_3,1)</vt:lpstr>
      <vt:lpstr>Backpropagation (Layer: 2, w_3,2)</vt:lpstr>
      <vt:lpstr>反向傳播法觀察 (1)</vt:lpstr>
      <vt:lpstr>傳遞過程定義</vt:lpstr>
      <vt:lpstr>Backpropagation (Layer: 1, w_1,1)</vt:lpstr>
      <vt:lpstr>Backpropagation (Layer: 1, w_1,1)</vt:lpstr>
      <vt:lpstr>Backpropagation (Layer: 1, w_1,1)</vt:lpstr>
      <vt:lpstr>反向傳播法觀察 (2): Forward Pass</vt:lpstr>
      <vt:lpstr>還有哪些參數還沒算到 Gradients</vt:lpstr>
      <vt:lpstr>如果有 ReLU...</vt:lpstr>
      <vt:lpstr>Gradient Descent vs. Back-propagation</vt:lpstr>
      <vt:lpstr>Summary for Backpropagation (BP)</vt:lpstr>
      <vt:lpstr>Can we train deep NN without BP?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765</cp:revision>
  <dcterms:created xsi:type="dcterms:W3CDTF">2025-02-06T07:16:08Z</dcterms:created>
  <dcterms:modified xsi:type="dcterms:W3CDTF">2025-09-17T02:18:05Z</dcterms:modified>
</cp:coreProperties>
</file>